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24"/>
  </p:notesMasterIdLst>
  <p:handoutMasterIdLst>
    <p:handoutMasterId r:id="rId25"/>
  </p:handoutMasterIdLst>
  <p:sldIdLst>
    <p:sldId id="256" r:id="rId2"/>
    <p:sldId id="264" r:id="rId3"/>
    <p:sldId id="275" r:id="rId4"/>
    <p:sldId id="277" r:id="rId5"/>
    <p:sldId id="296" r:id="rId6"/>
    <p:sldId id="265" r:id="rId7"/>
    <p:sldId id="297" r:id="rId8"/>
    <p:sldId id="283" r:id="rId9"/>
    <p:sldId id="303" r:id="rId10"/>
    <p:sldId id="278" r:id="rId11"/>
    <p:sldId id="279" r:id="rId12"/>
    <p:sldId id="267" r:id="rId13"/>
    <p:sldId id="284" r:id="rId14"/>
    <p:sldId id="302" r:id="rId15"/>
    <p:sldId id="301" r:id="rId16"/>
    <p:sldId id="263" r:id="rId17"/>
    <p:sldId id="266" r:id="rId18"/>
    <p:sldId id="290" r:id="rId19"/>
    <p:sldId id="270" r:id="rId20"/>
    <p:sldId id="262" r:id="rId21"/>
    <p:sldId id="298" r:id="rId22"/>
    <p:sldId id="299" r:id="rId23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9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74171" autoAdjust="0"/>
  </p:normalViewPr>
  <p:slideViewPr>
    <p:cSldViewPr>
      <p:cViewPr varScale="1">
        <p:scale>
          <a:sx n="92" d="100"/>
          <a:sy n="92" d="100"/>
        </p:scale>
        <p:origin x="220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08" y="-84"/>
      </p:cViewPr>
      <p:guideLst>
        <p:guide orient="horz" pos="2949"/>
        <p:guide pos="22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DB6058-3C63-4379-B48C-710AB05FF805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3C23BA3F-CA66-46F8-ABFB-B357E424E561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CA" dirty="0"/>
        </a:p>
      </dgm:t>
    </dgm:pt>
    <dgm:pt modelId="{FBE196A6-0F1C-44E1-BB37-5C82F2B38000}" type="parTrans" cxnId="{4F3B1133-1099-48B6-86F0-456D752BBE1E}">
      <dgm:prSet/>
      <dgm:spPr/>
      <dgm:t>
        <a:bodyPr/>
        <a:lstStyle/>
        <a:p>
          <a:endParaRPr lang="en-CA"/>
        </a:p>
      </dgm:t>
    </dgm:pt>
    <dgm:pt modelId="{FB2BFF53-7FA3-41F4-BEE2-E5D36A86B540}" type="sibTrans" cxnId="{4F3B1133-1099-48B6-86F0-456D752BBE1E}">
      <dgm:prSet/>
      <dgm:spPr/>
      <dgm:t>
        <a:bodyPr/>
        <a:lstStyle/>
        <a:p>
          <a:endParaRPr lang="en-CA"/>
        </a:p>
      </dgm:t>
    </dgm:pt>
    <dgm:pt modelId="{1ED3DE26-B9D0-4026-B0A2-1FA0440F74D6}">
      <dgm:prSet phldrT="[Text]" custT="1"/>
      <dgm:spPr/>
      <dgm:t>
        <a:bodyPr/>
        <a:lstStyle/>
        <a:p>
          <a:r>
            <a:rPr lang="en-CA" sz="1800" dirty="0" smtClean="0"/>
            <a:t>J: I am not able to pay my phone bill on line</a:t>
          </a:r>
        </a:p>
        <a:p>
          <a:r>
            <a:rPr lang="en-CA" sz="1800" dirty="0" smtClean="0"/>
            <a:t>O: Please enter your 11 digit phone number</a:t>
          </a:r>
          <a:endParaRPr lang="en-CA" sz="1800" dirty="0"/>
        </a:p>
      </dgm:t>
    </dgm:pt>
    <dgm:pt modelId="{6140F58E-873B-4A27-8091-93DD660C5C4C}" type="parTrans" cxnId="{DDBCCE99-A6EB-495B-8B58-8B18508DAC86}">
      <dgm:prSet/>
      <dgm:spPr/>
      <dgm:t>
        <a:bodyPr/>
        <a:lstStyle/>
        <a:p>
          <a:endParaRPr lang="en-CA"/>
        </a:p>
      </dgm:t>
    </dgm:pt>
    <dgm:pt modelId="{B05BFD60-A2FA-44F3-8B1B-AFC1318C4E5E}" type="sibTrans" cxnId="{DDBCCE99-A6EB-495B-8B58-8B18508DAC86}">
      <dgm:prSet/>
      <dgm:spPr/>
      <dgm:t>
        <a:bodyPr/>
        <a:lstStyle/>
        <a:p>
          <a:endParaRPr lang="en-CA"/>
        </a:p>
      </dgm:t>
    </dgm:pt>
    <dgm:pt modelId="{F07BA0C5-F197-4EAA-950A-2F52ACAB9045}">
      <dgm:prSet phldrT="[Text]" custT="1"/>
      <dgm:spPr/>
      <dgm:t>
        <a:bodyPr/>
        <a:lstStyle/>
        <a:p>
          <a:r>
            <a:rPr lang="en-CA" sz="1800" dirty="0" smtClean="0"/>
            <a:t>S: 403-675-8888</a:t>
          </a:r>
        </a:p>
        <a:p>
          <a:r>
            <a:rPr lang="en-CA" sz="1800" dirty="0" smtClean="0"/>
            <a:t>O: I am retrieving your account.  Please wait. </a:t>
          </a:r>
          <a:endParaRPr lang="en-CA" sz="1800" dirty="0"/>
        </a:p>
      </dgm:t>
    </dgm:pt>
    <dgm:pt modelId="{FDFB4BC1-1856-4047-85E3-B2B362F55E81}" type="parTrans" cxnId="{44643056-3F57-48FD-919C-9146FCAD0EB2}">
      <dgm:prSet/>
      <dgm:spPr/>
      <dgm:t>
        <a:bodyPr/>
        <a:lstStyle/>
        <a:p>
          <a:endParaRPr lang="en-CA"/>
        </a:p>
      </dgm:t>
    </dgm:pt>
    <dgm:pt modelId="{59BE3169-ADEE-416E-B111-38412D254B76}" type="sibTrans" cxnId="{44643056-3F57-48FD-919C-9146FCAD0EB2}">
      <dgm:prSet/>
      <dgm:spPr/>
      <dgm:t>
        <a:bodyPr/>
        <a:lstStyle/>
        <a:p>
          <a:endParaRPr lang="en-CA"/>
        </a:p>
      </dgm:t>
    </dgm:pt>
    <dgm:pt modelId="{01998467-823C-48E9-B467-A93977E82FC9}">
      <dgm:prSet phldrT="[Text]" custT="1"/>
      <dgm:spPr/>
      <dgm:t>
        <a:bodyPr/>
        <a:lstStyle/>
        <a:p>
          <a:r>
            <a:rPr lang="en-CA" sz="1800" dirty="0" smtClean="0"/>
            <a:t>A:  I made a payment of $45 yesterday.  </a:t>
          </a:r>
        </a:p>
        <a:p>
          <a:r>
            <a:rPr lang="en-CA" sz="1800" dirty="0" smtClean="0"/>
            <a:t>O:  I don’t have a record of that transaction.</a:t>
          </a:r>
          <a:endParaRPr lang="en-CA" sz="1800" dirty="0"/>
        </a:p>
      </dgm:t>
    </dgm:pt>
    <dgm:pt modelId="{F2EF1C44-A8D4-4A7D-A93E-82B124CEB6DA}" type="parTrans" cxnId="{C1F39893-4BD7-4A2F-BF5C-4BC60C0DE264}">
      <dgm:prSet/>
      <dgm:spPr/>
      <dgm:t>
        <a:bodyPr/>
        <a:lstStyle/>
        <a:p>
          <a:endParaRPr lang="en-CA"/>
        </a:p>
      </dgm:t>
    </dgm:pt>
    <dgm:pt modelId="{9854C3B1-8431-4068-8D51-83547887F7A9}" type="sibTrans" cxnId="{C1F39893-4BD7-4A2F-BF5C-4BC60C0DE264}">
      <dgm:prSet/>
      <dgm:spPr/>
      <dgm:t>
        <a:bodyPr/>
        <a:lstStyle/>
        <a:p>
          <a:endParaRPr lang="en-CA"/>
        </a:p>
      </dgm:t>
    </dgm:pt>
    <dgm:pt modelId="{8E3DA3F5-1B31-4CAC-9F08-1215719BFC48}" type="pres">
      <dgm:prSet presAssocID="{A1DB6058-3C63-4379-B48C-710AB05FF805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BB0B2502-B783-4353-9E9A-D9F7BDB3D08D}" type="pres">
      <dgm:prSet presAssocID="{3C23BA3F-CA66-46F8-ABFB-B357E424E561}" presName="Parent" presStyleLbl="node1" presStyleIdx="0" presStyleCnt="2" custScaleX="129353" custScaleY="120137" custLinFactNeighborX="-8670" custLinFactNeighborY="-3518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527027E9-FEFF-46D3-B1BF-D0DACF812D88}" type="pres">
      <dgm:prSet presAssocID="{1ED3DE26-B9D0-4026-B0A2-1FA0440F74D6}" presName="Accent" presStyleLbl="node1" presStyleIdx="1" presStyleCnt="2"/>
      <dgm:spPr/>
    </dgm:pt>
    <dgm:pt modelId="{6B056E9C-9838-4FCF-B4C3-925D8F9A01D2}" type="pres">
      <dgm:prSet presAssocID="{1ED3DE26-B9D0-4026-B0A2-1FA0440F74D6}" presName="Image1" presStyleLbl="fg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A92A39-C1CE-4DB2-8C18-BE4B0553036E}" type="pres">
      <dgm:prSet presAssocID="{1ED3DE26-B9D0-4026-B0A2-1FA0440F74D6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0B3E14A5-D167-4A70-8593-B2ABA7C2C743}" type="pres">
      <dgm:prSet presAssocID="{F07BA0C5-F197-4EAA-950A-2F52ACAB9045}" presName="Image2" presStyleCnt="0"/>
      <dgm:spPr/>
    </dgm:pt>
    <dgm:pt modelId="{DB8B1A30-E282-4F2E-BA73-FF33E9BB621D}" type="pres">
      <dgm:prSet presAssocID="{F07BA0C5-F197-4EAA-950A-2F52ACAB9045}" presName="Image" presStyleLbl="fgImgPlac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3070C3B-3B3D-4D07-BC25-C9CA72C76E54}" type="pres">
      <dgm:prSet presAssocID="{F07BA0C5-F197-4EAA-950A-2F52ACAB9045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2258989-763A-49FA-B842-CC4597611678}" type="pres">
      <dgm:prSet presAssocID="{01998467-823C-48E9-B467-A93977E82FC9}" presName="Image3" presStyleCnt="0"/>
      <dgm:spPr/>
    </dgm:pt>
    <dgm:pt modelId="{9B9BA465-1BC1-4E60-95A4-4736AF311FDC}" type="pres">
      <dgm:prSet presAssocID="{01998467-823C-48E9-B467-A93977E82FC9}" presName="Image" presStyleLbl="fg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28EB1FB-98CD-4BA7-B3C3-8CADF9D7B26D}" type="pres">
      <dgm:prSet presAssocID="{01998467-823C-48E9-B467-A93977E82FC9}" presName="Child3" presStyleLbl="revTx" presStyleIdx="2" presStyleCnt="3" custScaleX="120931" custLinFactNeighborX="8359" custLinFactNeighborY="19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4F3B1133-1099-48B6-86F0-456D752BBE1E}" srcId="{A1DB6058-3C63-4379-B48C-710AB05FF805}" destId="{3C23BA3F-CA66-46F8-ABFB-B357E424E561}" srcOrd="0" destOrd="0" parTransId="{FBE196A6-0F1C-44E1-BB37-5C82F2B38000}" sibTransId="{FB2BFF53-7FA3-41F4-BEE2-E5D36A86B540}"/>
    <dgm:cxn modelId="{DDBCCE99-A6EB-495B-8B58-8B18508DAC86}" srcId="{3C23BA3F-CA66-46F8-ABFB-B357E424E561}" destId="{1ED3DE26-B9D0-4026-B0A2-1FA0440F74D6}" srcOrd="0" destOrd="0" parTransId="{6140F58E-873B-4A27-8091-93DD660C5C4C}" sibTransId="{B05BFD60-A2FA-44F3-8B1B-AFC1318C4E5E}"/>
    <dgm:cxn modelId="{761DFF8C-1796-4A91-A0F9-1D7A5B21AA4E}" type="presOf" srcId="{F07BA0C5-F197-4EAA-950A-2F52ACAB9045}" destId="{B3070C3B-3B3D-4D07-BC25-C9CA72C76E54}" srcOrd="0" destOrd="0" presId="urn:microsoft.com/office/officeart/2011/layout/RadialPictureList"/>
    <dgm:cxn modelId="{C1F39893-4BD7-4A2F-BF5C-4BC60C0DE264}" srcId="{3C23BA3F-CA66-46F8-ABFB-B357E424E561}" destId="{01998467-823C-48E9-B467-A93977E82FC9}" srcOrd="2" destOrd="0" parTransId="{F2EF1C44-A8D4-4A7D-A93E-82B124CEB6DA}" sibTransId="{9854C3B1-8431-4068-8D51-83547887F7A9}"/>
    <dgm:cxn modelId="{44643056-3F57-48FD-919C-9146FCAD0EB2}" srcId="{3C23BA3F-CA66-46F8-ABFB-B357E424E561}" destId="{F07BA0C5-F197-4EAA-950A-2F52ACAB9045}" srcOrd="1" destOrd="0" parTransId="{FDFB4BC1-1856-4047-85E3-B2B362F55E81}" sibTransId="{59BE3169-ADEE-416E-B111-38412D254B76}"/>
    <dgm:cxn modelId="{55771A59-52CA-49FA-9F39-92FB8402F961}" type="presOf" srcId="{A1DB6058-3C63-4379-B48C-710AB05FF805}" destId="{8E3DA3F5-1B31-4CAC-9F08-1215719BFC48}" srcOrd="0" destOrd="0" presId="urn:microsoft.com/office/officeart/2011/layout/RadialPictureList"/>
    <dgm:cxn modelId="{BCDA836F-9EE7-4DB0-BFE9-8C0AB4F06243}" type="presOf" srcId="{01998467-823C-48E9-B467-A93977E82FC9}" destId="{528EB1FB-98CD-4BA7-B3C3-8CADF9D7B26D}" srcOrd="0" destOrd="0" presId="urn:microsoft.com/office/officeart/2011/layout/RadialPictureList"/>
    <dgm:cxn modelId="{BA83D376-0783-4B83-A6DA-683DBA9AD87E}" type="presOf" srcId="{1ED3DE26-B9D0-4026-B0A2-1FA0440F74D6}" destId="{A4A92A39-C1CE-4DB2-8C18-BE4B0553036E}" srcOrd="0" destOrd="0" presId="urn:microsoft.com/office/officeart/2011/layout/RadialPictureList"/>
    <dgm:cxn modelId="{BD760DEB-42CD-4E63-BC02-94DF0C789674}" type="presOf" srcId="{3C23BA3F-CA66-46F8-ABFB-B357E424E561}" destId="{BB0B2502-B783-4353-9E9A-D9F7BDB3D08D}" srcOrd="0" destOrd="0" presId="urn:microsoft.com/office/officeart/2011/layout/RadialPictureList"/>
    <dgm:cxn modelId="{4277CC82-70C2-428A-9BA9-B3D507F825B0}" type="presParOf" srcId="{8E3DA3F5-1B31-4CAC-9F08-1215719BFC48}" destId="{BB0B2502-B783-4353-9E9A-D9F7BDB3D08D}" srcOrd="0" destOrd="0" presId="urn:microsoft.com/office/officeart/2011/layout/RadialPictureList"/>
    <dgm:cxn modelId="{5DB83CE8-6477-44F3-8654-68B5F70EEBCF}" type="presParOf" srcId="{8E3DA3F5-1B31-4CAC-9F08-1215719BFC48}" destId="{527027E9-FEFF-46D3-B1BF-D0DACF812D88}" srcOrd="1" destOrd="0" presId="urn:microsoft.com/office/officeart/2011/layout/RadialPictureList"/>
    <dgm:cxn modelId="{44B2C3F4-485D-4A9C-BC00-A7E5E872187C}" type="presParOf" srcId="{8E3DA3F5-1B31-4CAC-9F08-1215719BFC48}" destId="{6B056E9C-9838-4FCF-B4C3-925D8F9A01D2}" srcOrd="2" destOrd="0" presId="urn:microsoft.com/office/officeart/2011/layout/RadialPictureList"/>
    <dgm:cxn modelId="{CFA6FD8F-0EF7-4CFD-AD16-6F18623CC52B}" type="presParOf" srcId="{8E3DA3F5-1B31-4CAC-9F08-1215719BFC48}" destId="{A4A92A39-C1CE-4DB2-8C18-BE4B0553036E}" srcOrd="3" destOrd="0" presId="urn:microsoft.com/office/officeart/2011/layout/RadialPictureList"/>
    <dgm:cxn modelId="{652BB67C-3395-428F-B82C-9619D4441BEC}" type="presParOf" srcId="{8E3DA3F5-1B31-4CAC-9F08-1215719BFC48}" destId="{0B3E14A5-D167-4A70-8593-B2ABA7C2C743}" srcOrd="4" destOrd="0" presId="urn:microsoft.com/office/officeart/2011/layout/RadialPictureList"/>
    <dgm:cxn modelId="{6548AD41-B367-436D-B4BC-7EF082D40AF9}" type="presParOf" srcId="{0B3E14A5-D167-4A70-8593-B2ABA7C2C743}" destId="{DB8B1A30-E282-4F2E-BA73-FF33E9BB621D}" srcOrd="0" destOrd="0" presId="urn:microsoft.com/office/officeart/2011/layout/RadialPictureList"/>
    <dgm:cxn modelId="{2BDDE174-0E2A-4D9C-B2C0-02A85ACCAEE0}" type="presParOf" srcId="{8E3DA3F5-1B31-4CAC-9F08-1215719BFC48}" destId="{B3070C3B-3B3D-4D07-BC25-C9CA72C76E54}" srcOrd="5" destOrd="0" presId="urn:microsoft.com/office/officeart/2011/layout/RadialPictureList"/>
    <dgm:cxn modelId="{B28AD102-E3D3-49FC-9683-CE1D7C401012}" type="presParOf" srcId="{8E3DA3F5-1B31-4CAC-9F08-1215719BFC48}" destId="{62258989-763A-49FA-B842-CC4597611678}" srcOrd="6" destOrd="0" presId="urn:microsoft.com/office/officeart/2011/layout/RadialPictureList"/>
    <dgm:cxn modelId="{4CD82FD6-3E3B-48C1-B008-0CCC7FBED947}" type="presParOf" srcId="{62258989-763A-49FA-B842-CC4597611678}" destId="{9B9BA465-1BC1-4E60-95A4-4736AF311FDC}" srcOrd="0" destOrd="0" presId="urn:microsoft.com/office/officeart/2011/layout/RadialPictureList"/>
    <dgm:cxn modelId="{CB7A1793-F158-4E0F-81BC-11579AA89167}" type="presParOf" srcId="{8E3DA3F5-1B31-4CAC-9F08-1215719BFC48}" destId="{528EB1FB-98CD-4BA7-B3C3-8CADF9D7B26D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B2502-B783-4353-9E9A-D9F7BDB3D08D}">
      <dsp:nvSpPr>
        <dsp:cNvPr id="0" name=""/>
        <dsp:cNvSpPr/>
      </dsp:nvSpPr>
      <dsp:spPr>
        <a:xfrm>
          <a:off x="936100" y="1484791"/>
          <a:ext cx="4290519" cy="39850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6500" kern="1200" dirty="0"/>
        </a:p>
      </dsp:txBody>
      <dsp:txXfrm>
        <a:off x="1564432" y="2068385"/>
        <a:ext cx="3033855" cy="2817842"/>
      </dsp:txXfrm>
    </dsp:sp>
    <dsp:sp modelId="{527027E9-FEFF-46D3-B1BF-D0DACF812D88}">
      <dsp:nvSpPr>
        <dsp:cNvPr id="0" name=""/>
        <dsp:cNvSpPr/>
      </dsp:nvSpPr>
      <dsp:spPr>
        <a:xfrm>
          <a:off x="0" y="91176"/>
          <a:ext cx="6686339" cy="6970102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056E9C-9838-4FCF-B4C3-925D8F9A01D2}">
      <dsp:nvSpPr>
        <dsp:cNvPr id="0" name=""/>
        <dsp:cNvSpPr/>
      </dsp:nvSpPr>
      <dsp:spPr>
        <a:xfrm>
          <a:off x="4923333" y="678756"/>
          <a:ext cx="1776879" cy="177737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A92A39-C1CE-4DB2-8C18-BE4B0553036E}">
      <dsp:nvSpPr>
        <dsp:cNvPr id="0" name=""/>
        <dsp:cNvSpPr/>
      </dsp:nvSpPr>
      <dsp:spPr>
        <a:xfrm>
          <a:off x="6834990" y="707333"/>
          <a:ext cx="2378422" cy="172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CA" sz="1800" kern="1200" dirty="0" smtClean="0"/>
            <a:t>J: I am not able to pay my phone bill on line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CA" sz="1800" kern="1200" dirty="0" smtClean="0"/>
            <a:t>O: Please enter your 11 digit phone number</a:t>
          </a:r>
          <a:endParaRPr lang="en-CA" sz="1800" kern="1200" dirty="0"/>
        </a:p>
      </dsp:txBody>
      <dsp:txXfrm>
        <a:off x="6834990" y="707333"/>
        <a:ext cx="2378422" cy="1720221"/>
      </dsp:txXfrm>
    </dsp:sp>
    <dsp:sp modelId="{DB8B1A30-E282-4F2E-BA73-FF33E9BB621D}">
      <dsp:nvSpPr>
        <dsp:cNvPr id="0" name=""/>
        <dsp:cNvSpPr/>
      </dsp:nvSpPr>
      <dsp:spPr>
        <a:xfrm>
          <a:off x="5610103" y="2700783"/>
          <a:ext cx="1776879" cy="177737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70C3B-3B3D-4D07-BC25-C9CA72C76E54}">
      <dsp:nvSpPr>
        <dsp:cNvPr id="0" name=""/>
        <dsp:cNvSpPr/>
      </dsp:nvSpPr>
      <dsp:spPr>
        <a:xfrm>
          <a:off x="7531669" y="2725875"/>
          <a:ext cx="2378422" cy="172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CA" sz="1800" kern="1200" dirty="0" smtClean="0"/>
            <a:t>S: 403-675-8888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CA" sz="1800" kern="1200" dirty="0" smtClean="0"/>
            <a:t>O: I am retrieving your account.  Please wait. </a:t>
          </a:r>
          <a:endParaRPr lang="en-CA" sz="1800" kern="1200" dirty="0"/>
        </a:p>
      </dsp:txBody>
      <dsp:txXfrm>
        <a:off x="7531669" y="2725875"/>
        <a:ext cx="2378422" cy="1720221"/>
      </dsp:txXfrm>
    </dsp:sp>
    <dsp:sp modelId="{9B9BA465-1BC1-4E60-95A4-4736AF311FDC}">
      <dsp:nvSpPr>
        <dsp:cNvPr id="0" name=""/>
        <dsp:cNvSpPr/>
      </dsp:nvSpPr>
      <dsp:spPr>
        <a:xfrm>
          <a:off x="4923333" y="4751387"/>
          <a:ext cx="1776879" cy="177737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EB1FB-98CD-4BA7-B3C3-8CADF9D7B26D}">
      <dsp:nvSpPr>
        <dsp:cNvPr id="0" name=""/>
        <dsp:cNvSpPr/>
      </dsp:nvSpPr>
      <dsp:spPr>
        <a:xfrm>
          <a:off x="6784888" y="4822001"/>
          <a:ext cx="2876249" cy="17202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CA" sz="1800" kern="1200" dirty="0" smtClean="0"/>
            <a:t>A:  I made a payment of $45 yesterday.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CA" sz="1800" kern="1200" dirty="0" smtClean="0"/>
            <a:t>O:  I don’t have a record of that transaction.</a:t>
          </a:r>
          <a:endParaRPr lang="en-CA" sz="1800" kern="1200" dirty="0"/>
        </a:p>
      </dsp:txBody>
      <dsp:txXfrm>
        <a:off x="6784888" y="4822001"/>
        <a:ext cx="2876249" cy="1720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719A8-FE1D-4CBF-9710-EA8E033C230E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65E53-161A-48A1-8E15-465A16C6F48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9190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A28D491-8EEE-4CD5-B3EC-29010EE06118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0A3EF7F-AFC9-47A0-BAB6-B049113A830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000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 would like to share with you today how we have developed a tool</a:t>
            </a:r>
            <a:r>
              <a:rPr lang="en-CA" baseline="0" dirty="0" smtClean="0"/>
              <a:t> that allows students to practice contextually relevant therapeutic communication </a:t>
            </a:r>
            <a:r>
              <a:rPr lang="en-CA" dirty="0" smtClean="0"/>
              <a:t>skills that is sustainable and cost-effective.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Incorporating</a:t>
            </a:r>
            <a:r>
              <a:rPr lang="en-CA" baseline="0" dirty="0" smtClean="0"/>
              <a:t> language into simulation provides opportunities for implementation and evaluation</a:t>
            </a:r>
          </a:p>
          <a:p>
            <a:endParaRPr lang="en-CA" baseline="0" dirty="0" smtClean="0"/>
          </a:p>
          <a:p>
            <a:r>
              <a:rPr lang="en-CA" baseline="0" dirty="0" smtClean="0"/>
              <a:t>To date, standardized patients have been the only way students can practice interventions where communication is a critical component of the </a:t>
            </a:r>
            <a:r>
              <a:rPr lang="en-CA" baseline="0" dirty="0" err="1" smtClean="0"/>
              <a:t>intervetnion</a:t>
            </a:r>
            <a:r>
              <a:rPr lang="en-CA" baseline="0" dirty="0" smtClean="0"/>
              <a:t>.  This is expensive and resource intensive</a:t>
            </a:r>
          </a:p>
          <a:p>
            <a:endParaRPr lang="en-CA" baseline="0" dirty="0" smtClean="0"/>
          </a:p>
          <a:p>
            <a:r>
              <a:rPr lang="en-CA" baseline="0" dirty="0" smtClean="0"/>
              <a:t>Incorporate language into simulated scenarios</a:t>
            </a:r>
          </a:p>
          <a:p>
            <a:r>
              <a:rPr lang="en-CA" baseline="0" dirty="0" smtClean="0"/>
              <a:t>Intentionally develop therapeutic communication that is context relevant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700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Evaluation</a:t>
            </a:r>
          </a:p>
          <a:p>
            <a:endParaRPr lang="en-CA" baseline="0" dirty="0" smtClean="0"/>
          </a:p>
          <a:p>
            <a:pPr marL="234841" indent="-234841">
              <a:buFont typeface="+mj-lt"/>
              <a:buAutoNum type="arabicPeriod"/>
            </a:pPr>
            <a:r>
              <a:rPr lang="en-CA" baseline="0" dirty="0" smtClean="0"/>
              <a:t>Formative or Summative</a:t>
            </a:r>
          </a:p>
          <a:p>
            <a:pPr marL="234841" indent="-234841">
              <a:buFont typeface="+mj-lt"/>
              <a:buAutoNum type="arabicPeriod"/>
            </a:pPr>
            <a:r>
              <a:rPr lang="en-CA" baseline="0" dirty="0" smtClean="0"/>
              <a:t>Immediate or delayed</a:t>
            </a:r>
          </a:p>
          <a:p>
            <a:pPr marL="234841" indent="-234841">
              <a:buFont typeface="+mj-lt"/>
              <a:buAutoNum type="arabicPeriod"/>
            </a:pPr>
            <a:r>
              <a:rPr lang="en-CA" baseline="0" dirty="0" smtClean="0"/>
              <a:t>Individual or group</a:t>
            </a:r>
          </a:p>
          <a:p>
            <a:pPr marL="234841" indent="-234841">
              <a:buFont typeface="+mj-lt"/>
              <a:buAutoNum type="arabicPeriod"/>
            </a:pPr>
            <a:r>
              <a:rPr lang="en-CA" baseline="0" dirty="0" smtClean="0"/>
              <a:t>Include reflective practice</a:t>
            </a:r>
          </a:p>
          <a:p>
            <a:r>
              <a:rPr lang="en-CA" baseline="0" dirty="0" smtClean="0"/>
              <a:t>	</a:t>
            </a:r>
          </a:p>
          <a:p>
            <a:pPr marL="176131" indent="-176131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2335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baseline="0" dirty="0" smtClean="0"/>
              <a:t>Adaptive and could include varying levels of complexities (based on </a:t>
            </a:r>
            <a:r>
              <a:rPr lang="en-CA" baseline="0" dirty="0" err="1" smtClean="0"/>
              <a:t>theroretical</a:t>
            </a:r>
            <a:r>
              <a:rPr lang="en-CA" baseline="0" dirty="0" smtClean="0"/>
              <a:t> knowledge, level of acuity, available resources)</a:t>
            </a:r>
          </a:p>
          <a:p>
            <a:pPr marL="228600" indent="-228600">
              <a:buFont typeface="+mj-lt"/>
              <a:buAutoNum type="arabicPeriod"/>
            </a:pPr>
            <a:endParaRPr lang="en-CA" baseline="0" dirty="0" smtClean="0"/>
          </a:p>
          <a:p>
            <a:pPr marL="0" indent="0">
              <a:buFont typeface="+mj-lt"/>
              <a:buNone/>
            </a:pPr>
            <a:r>
              <a:rPr lang="en-CA" baseline="0" dirty="0" smtClean="0">
                <a:latin typeface="Bradley Hand ITC" panose="03070402050302030203" pitchFamily="66" charset="0"/>
              </a:rPr>
              <a:t>Managing Complexity</a:t>
            </a:r>
            <a:endParaRPr lang="en-CA" dirty="0">
              <a:latin typeface="Bradley Hand ITC" panose="0307040205030203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52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Avoid</a:t>
            </a:r>
            <a:r>
              <a:rPr lang="en-CA" baseline="0" dirty="0" smtClean="0"/>
              <a:t> space constraints – no need to book large classrooms on campus</a:t>
            </a:r>
          </a:p>
          <a:p>
            <a:r>
              <a:rPr lang="en-CA" baseline="0" dirty="0" smtClean="0"/>
              <a:t>Accommodate on-line or blended learning approaches</a:t>
            </a:r>
          </a:p>
          <a:p>
            <a:r>
              <a:rPr lang="en-CA" baseline="0" dirty="0" smtClean="0"/>
              <a:t>Can be used by groups (case study in a lecture) or individuals (clinical or lab activity)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4333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Not restricted by location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4278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u="sng" baseline="0" dirty="0" smtClean="0"/>
              <a:t>Cost effective</a:t>
            </a:r>
            <a:endParaRPr lang="en-CA" u="none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CA" dirty="0"/>
              <a:t>free and open-source </a:t>
            </a:r>
            <a:r>
              <a:rPr lang="en-CA" dirty="0" err="1"/>
              <a:t>OpenLabyrinth</a:t>
            </a:r>
            <a:r>
              <a:rPr lang="en-CA" dirty="0"/>
              <a:t> platform </a:t>
            </a:r>
          </a:p>
          <a:p>
            <a:pPr marL="228600" indent="-228600">
              <a:buFont typeface="+mj-lt"/>
              <a:buAutoNum type="arabicPeriod"/>
            </a:pPr>
            <a:r>
              <a:rPr lang="en-CA" u="none" baseline="0" dirty="0" smtClean="0"/>
              <a:t>No need to hire and train actors for standardized patients – faculty have the expertise </a:t>
            </a:r>
          </a:p>
          <a:p>
            <a:pPr marL="228600" indent="-228600">
              <a:buFont typeface="+mj-lt"/>
              <a:buAutoNum type="arabicPeriod"/>
            </a:pPr>
            <a:r>
              <a:rPr lang="en-CA" u="none" baseline="0" dirty="0" smtClean="0"/>
              <a:t>Technical training for facilitators is minimal and has been describe as intuitive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u="none" baseline="0" dirty="0" smtClean="0"/>
              <a:t>point and click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u="none" baseline="0" dirty="0" smtClean="0"/>
              <a:t>opportunity for new facilitator to work as a co-facilitator </a:t>
            </a:r>
          </a:p>
          <a:p>
            <a:pPr marL="228600" indent="-228600">
              <a:buFont typeface="+mj-lt"/>
              <a:buAutoNum type="arabicPeriod"/>
            </a:pPr>
            <a:r>
              <a:rPr lang="en-CA" u="none" baseline="0" dirty="0" smtClean="0"/>
              <a:t>Does not required specialized equipment</a:t>
            </a:r>
            <a:endParaRPr lang="en-CA" u="sng" baseline="0" dirty="0" smtClean="0"/>
          </a:p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5728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u="sng" baseline="0" dirty="0" smtClean="0"/>
              <a:t>What we have learned</a:t>
            </a:r>
          </a:p>
          <a:p>
            <a:pPr marL="228600" indent="-228600">
              <a:buFont typeface="+mj-lt"/>
              <a:buAutoNum type="arabicPeriod"/>
            </a:pPr>
            <a:r>
              <a:rPr lang="en-CA" baseline="0" dirty="0" smtClean="0"/>
              <a:t>Response types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Cued versus Turk talk (free text)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baseline="0" dirty="0" smtClean="0"/>
              <a:t>10% of responses are </a:t>
            </a:r>
            <a:r>
              <a:rPr lang="en-CA" baseline="0" dirty="0" err="1" smtClean="0"/>
              <a:t>turk</a:t>
            </a:r>
            <a:r>
              <a:rPr lang="en-CA" baseline="0" dirty="0" smtClean="0"/>
              <a:t> talk and this allows for reasonable delays related to directing multiple participants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CA" baseline="0" dirty="0" smtClean="0"/>
              <a:t>Terminology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baseline="0" dirty="0" smtClean="0"/>
              <a:t>Allows for interpretation when various terms can relate to the same topic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CA" baseline="0" dirty="0" smtClean="0"/>
              <a:t>Complexity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CA" baseline="0" dirty="0" smtClean="0"/>
              <a:t>Ability to increase or decrease by adding/removing resources, including co-morbid/concurrent disorders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CA" baseline="0" dirty="0" smtClean="0"/>
              <a:t>Facilitator Training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baseline="0" dirty="0" smtClean="0"/>
              <a:t>Easy to learn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CA" baseline="0" dirty="0" smtClean="0"/>
              <a:t>Point and click approach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CA" baseline="0" dirty="0" smtClean="0"/>
              <a:t>Being familiar with the screen and script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CA" baseline="0" dirty="0" smtClean="0"/>
              <a:t>Co-facilitate assists with consistency in approaches</a:t>
            </a:r>
          </a:p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318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171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Tiny.cc – needs to point to a</a:t>
            </a:r>
            <a:r>
              <a:rPr lang="en-CA" baseline="0" dirty="0" smtClean="0"/>
              <a:t> web page (open lab)</a:t>
            </a:r>
          </a:p>
          <a:p>
            <a:r>
              <a:rPr lang="en-CA" baseline="0" dirty="0" smtClean="0"/>
              <a:t>Word Press website – </a:t>
            </a:r>
            <a:r>
              <a:rPr lang="en-CA" baseline="0" dirty="0" err="1" smtClean="0"/>
              <a:t>david</a:t>
            </a:r>
            <a:r>
              <a:rPr lang="en-CA" baseline="0" dirty="0" smtClean="0"/>
              <a:t> to give login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6457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dirty="0" smtClean="0"/>
              <a:t>David Topps for collaborating and creating a teaching tool that engages students to</a:t>
            </a:r>
            <a:r>
              <a:rPr lang="en-CA" sz="1200" baseline="0" dirty="0" smtClean="0"/>
              <a:t> </a:t>
            </a:r>
            <a:r>
              <a:rPr lang="en-CA" sz="1200" dirty="0" smtClean="0"/>
              <a:t>provide excellent patient care</a:t>
            </a:r>
          </a:p>
          <a:p>
            <a:endParaRPr lang="en-CA" sz="1200" dirty="0" smtClean="0"/>
          </a:p>
          <a:p>
            <a:r>
              <a:rPr lang="en-CA" sz="1200" dirty="0" smtClean="0"/>
              <a:t>Dr. Andrew </a:t>
            </a:r>
            <a:r>
              <a:rPr lang="en-CA" sz="1200" dirty="0" err="1" smtClean="0"/>
              <a:t>Estephan</a:t>
            </a:r>
            <a:r>
              <a:rPr lang="en-CA" sz="1200" dirty="0" smtClean="0"/>
              <a:t> for </a:t>
            </a:r>
          </a:p>
          <a:p>
            <a:r>
              <a:rPr lang="en-CA" sz="1200" dirty="0" smtClean="0"/>
              <a:t>Dr. Graham </a:t>
            </a:r>
            <a:r>
              <a:rPr lang="en-CA" sz="1200" dirty="0" err="1" smtClean="0"/>
              <a:t>McCaffery</a:t>
            </a:r>
            <a:endParaRPr lang="en-CA" sz="1200" dirty="0" smtClean="0"/>
          </a:p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111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was to be on that web page… or is it just the http://</a:t>
            </a:r>
            <a:r>
              <a:rPr lang="en-US" dirty="0" err="1" smtClean="0"/>
              <a:t>openlabyrinth.ca</a:t>
            </a:r>
            <a:r>
              <a:rPr lang="en-US" dirty="0" smtClean="0"/>
              <a:t> main page? I forget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What we teach them in theory class</a:t>
            </a:r>
          </a:p>
          <a:p>
            <a:endParaRPr lang="en-CA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Undergraduate students learn about therapeutic communicate in class (verbal and non-verbal,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open and close ended questions, reflective listening) However,</a:t>
            </a: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…. Next slide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253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….Students often struggle with how to contextualize these skills relevant</a:t>
            </a:r>
            <a:r>
              <a:rPr lang="en-C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setting, events, culture, and the specific patient/family</a:t>
            </a: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CA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CA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CA" dirty="0" smtClean="0"/>
              <a:t>Language</a:t>
            </a:r>
            <a:r>
              <a:rPr lang="en-CA" baseline="0" dirty="0" smtClean="0"/>
              <a:t> is used in every step of the nursing process.  </a:t>
            </a:r>
          </a:p>
          <a:p>
            <a:pPr marL="228600" indent="-228600">
              <a:buFont typeface="+mj-lt"/>
              <a:buAutoNum type="arabicPeriod"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Therapeutic communication builds rapport, forms the nurse-patient relationship, defines the work that will be done, as well as the context, ….next slide</a:t>
            </a: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046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and in Mental Health language is the medium for doing the work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used to challenge the status quo, imagine new perspectives, and to engage patients in thinking or behaving differently.  LANGUAGE IS A CHANGE AGENT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321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dirty="0" smtClean="0"/>
              <a:t>Turk Talk: A means of incorporating human interaction within a computer based </a:t>
            </a:r>
            <a:r>
              <a:rPr lang="en-CA" dirty="0" err="1" smtClean="0"/>
              <a:t>simuilation</a:t>
            </a:r>
            <a:endParaRPr lang="en-CA" dirty="0" smtClean="0"/>
          </a:p>
          <a:p>
            <a:pPr marL="228600" indent="-228600">
              <a:buFont typeface="+mj-lt"/>
              <a:buAutoNum type="arabicPeriod"/>
            </a:pPr>
            <a:endParaRPr lang="en-CA" dirty="0" smtClean="0"/>
          </a:p>
          <a:p>
            <a:pPr marL="228600" indent="-228600" defTabSz="939363">
              <a:buFont typeface="+mj-lt"/>
              <a:buAutoNum type="arabicPeriod"/>
              <a:defRPr/>
            </a:pPr>
            <a:endParaRPr lang="en-CA" baseline="0" dirty="0" smtClean="0"/>
          </a:p>
          <a:p>
            <a:pPr defTabSz="939363">
              <a:defRPr/>
            </a:pPr>
            <a:r>
              <a:rPr lang="en-CA" baseline="0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08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dirty="0" smtClean="0"/>
              <a:t>Multiple users</a:t>
            </a:r>
            <a:r>
              <a:rPr lang="en-CA" baseline="0" dirty="0" smtClean="0"/>
              <a:t> at different points in the process</a:t>
            </a:r>
          </a:p>
          <a:p>
            <a:pPr marL="228600" indent="-228600" defTabSz="939363">
              <a:buFont typeface="+mj-lt"/>
              <a:buAutoNum type="arabicPeriod"/>
              <a:defRPr/>
            </a:pPr>
            <a:r>
              <a:rPr lang="en-CA" baseline="0" dirty="0" smtClean="0"/>
              <a:t>Text talk with phone or cable support</a:t>
            </a:r>
          </a:p>
          <a:p>
            <a:pPr marL="628650" lvl="1" indent="-171450" defTabSz="939363">
              <a:buFont typeface="Arial" panose="020B0604020202020204" pitchFamily="34" charset="0"/>
              <a:buChar char="•"/>
              <a:defRPr/>
            </a:pPr>
            <a:r>
              <a:rPr lang="en-CA" baseline="0" dirty="0" smtClean="0"/>
              <a:t>delays in response b/c handling multiple requests</a:t>
            </a:r>
          </a:p>
          <a:p>
            <a:pPr marL="228600" indent="-228600">
              <a:buFont typeface="+mj-lt"/>
              <a:buAutoNum type="arabicPeriod"/>
            </a:pPr>
            <a:r>
              <a:rPr lang="en-CA" dirty="0" smtClean="0"/>
              <a:t>Students</a:t>
            </a:r>
            <a:r>
              <a:rPr lang="en-CA" baseline="0" dirty="0" smtClean="0"/>
              <a:t> engage a simulated activity and a human mediates when interpretation and context relevant responses are required</a:t>
            </a:r>
          </a:p>
          <a:p>
            <a:pPr marL="704522" lvl="1" indent="-234841">
              <a:buFont typeface="Arial" panose="020B0604020202020204" pitchFamily="34" charset="0"/>
              <a:buChar char="•"/>
            </a:pPr>
            <a:r>
              <a:rPr lang="en-CA" baseline="0" dirty="0" smtClean="0"/>
              <a:t>Because having a machine interpret language is not effective </a:t>
            </a:r>
          </a:p>
          <a:p>
            <a:pPr marL="228600" lvl="0" indent="-228600" defTabSz="939363">
              <a:buFont typeface="+mj-lt"/>
              <a:buAutoNum type="arabicPeriod"/>
              <a:defRPr/>
            </a:pPr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566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u="sng" dirty="0" smtClean="0"/>
              <a:t>Example of the case</a:t>
            </a:r>
            <a:r>
              <a:rPr lang="en-CA" b="1" u="sng" baseline="0" dirty="0" smtClean="0"/>
              <a:t> design for Turk talk.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CA" dirty="0" smtClean="0"/>
              <a:t>Unfolding</a:t>
            </a:r>
            <a:r>
              <a:rPr lang="en-CA" baseline="0" dirty="0" smtClean="0"/>
              <a:t> cases with branching decision matrix</a:t>
            </a:r>
          </a:p>
          <a:p>
            <a:pPr marL="228600" indent="-228600">
              <a:buFont typeface="+mj-lt"/>
              <a:buAutoNum type="arabicPeriod"/>
            </a:pPr>
            <a:r>
              <a:rPr lang="en-CA" baseline="0" dirty="0" smtClean="0"/>
              <a:t>Allows the student to progress through all of the steps in the nursing process or to focus skill development in a particular area (layering of learning)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CA" baseline="0" dirty="0" smtClean="0"/>
              <a:t>Combination of multiple choice questions, drag and drop, which are effective methods that allow students to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baseline="0" dirty="0" smtClean="0"/>
              <a:t>recall theoretical information that they would apply to the particular case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baseline="0" dirty="0" smtClean="0"/>
              <a:t>Analyze and synthesis the information in order to prioritize patient care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CA" baseline="0" dirty="0" smtClean="0"/>
              <a:t>Note:  these are the steps that current VP simulations currently address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CA" baseline="0" dirty="0" smtClean="0"/>
              <a:t>Within each case, </a:t>
            </a:r>
            <a:r>
              <a:rPr lang="en-CA" baseline="0" dirty="0" err="1" smtClean="0"/>
              <a:t>turk</a:t>
            </a:r>
            <a:r>
              <a:rPr lang="en-CA" baseline="0" dirty="0" smtClean="0"/>
              <a:t> talk is included at pivotal points where interpretation becomes a pivotal point and may determine the direction of care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 baseline="0" dirty="0" smtClean="0"/>
          </a:p>
          <a:p>
            <a:pPr marL="228600" indent="-228600">
              <a:buFont typeface="+mj-lt"/>
              <a:buAutoNum type="arabicPeriod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124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081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CA" baseline="0" dirty="0" smtClean="0"/>
              <a:t>Opportunities to practice without being cued </a:t>
            </a:r>
          </a:p>
          <a:p>
            <a:pPr marL="241081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CA" baseline="0" dirty="0" smtClean="0"/>
              <a:t>Beginning with text allows for some time to think about what will be said (vs. face to face where there is more of a tendency to speak what initially comes to mind)</a:t>
            </a:r>
          </a:p>
          <a:p>
            <a:pPr marL="12481" lvl="0" indent="0">
              <a:buFont typeface="Arial" panose="020B0604020202020204" pitchFamily="34" charset="0"/>
              <a:buNone/>
            </a:pPr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6056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The human facilitator is able to provide feedback, ask for clarification, or move the student to next node</a:t>
            </a:r>
          </a:p>
          <a:p>
            <a:endParaRPr lang="en-CA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baseline="0" dirty="0" smtClean="0"/>
              <a:t>The ability to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CA" baseline="0" dirty="0" smtClean="0"/>
              <a:t>provide a combination of feedback (“not quite it”, “more information”) preprogrammed for “select-an-answer” if they choose wrong or a better answer is available</a:t>
            </a:r>
          </a:p>
          <a:p>
            <a:pPr marL="645812" lvl="1" indent="-176131">
              <a:buFont typeface="Arial" panose="020B0604020202020204" pitchFamily="34" charset="0"/>
              <a:buChar char="•"/>
            </a:pPr>
            <a:r>
              <a:rPr lang="en-CA" baseline="0" dirty="0" smtClean="0"/>
              <a:t>Be the patient - tailored responses for “free text box” when they are asked to interact with the patient</a:t>
            </a:r>
          </a:p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3EF7F-AFC9-47A0-BAB6-B049113A830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1502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CA03549-743E-4127-9030-B1C1F405DEF4}" type="datetimeFigureOut">
              <a:rPr lang="en-CA" smtClean="0"/>
              <a:t>2016-02-15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D6366949-9741-4D63-AC33-07E09CBC1619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Turk Talk:</a:t>
            </a:r>
            <a:br>
              <a:rPr lang="en-CA" dirty="0" smtClean="0"/>
            </a:br>
            <a:r>
              <a:rPr lang="en-CA" sz="3600" dirty="0" smtClean="0"/>
              <a:t>A Hybrid approach to teaching therapeutic communication</a:t>
            </a:r>
            <a:endParaRPr lang="en-CA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982544" cy="3020144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Presented by Michelle Cullen, RN </a:t>
            </a:r>
            <a:r>
              <a:rPr lang="en-CA" dirty="0"/>
              <a:t>&amp;</a:t>
            </a:r>
            <a:r>
              <a:rPr lang="en-CA" dirty="0" smtClean="0"/>
              <a:t> David Topps, MD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r>
              <a:rPr lang="en-CA" dirty="0" smtClean="0"/>
              <a:t>There is no conflict of interest to declare</a:t>
            </a:r>
          </a:p>
        </p:txBody>
      </p:sp>
    </p:spTree>
    <p:extLst>
      <p:ext uri="{BB962C8B-B14F-4D97-AF65-F5344CB8AC3E}">
        <p14:creationId xmlns:p14="http://schemas.microsoft.com/office/powerpoint/2010/main" val="32171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12" y="0"/>
            <a:ext cx="8842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INSERT screen shot of  the facilitators screen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9366"/>
            <a:ext cx="7344816" cy="704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43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99060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 smtClean="0"/>
              <a:t>Supportive Feedback</a:t>
            </a:r>
          </a:p>
          <a:p>
            <a:pPr marL="0" indent="0">
              <a:buNone/>
            </a:pPr>
            <a:endParaRPr lang="en-CA" sz="1000" dirty="0" smtClean="0"/>
          </a:p>
          <a:p>
            <a:r>
              <a:rPr lang="en-CA" sz="4800" dirty="0" smtClean="0"/>
              <a:t>Immediate </a:t>
            </a:r>
            <a:r>
              <a:rPr lang="en-CA" sz="4800" dirty="0"/>
              <a:t>or delayed</a:t>
            </a:r>
          </a:p>
          <a:p>
            <a:r>
              <a:rPr lang="en-CA" sz="4800" dirty="0"/>
              <a:t>Individual or group</a:t>
            </a:r>
          </a:p>
          <a:p>
            <a:r>
              <a:rPr lang="en-CA" sz="4800" dirty="0"/>
              <a:t>Include reflective practice</a:t>
            </a:r>
          </a:p>
          <a:p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3006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86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1680" y="5445224"/>
            <a:ext cx="55723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400" b="1" dirty="0">
                <a:solidFill>
                  <a:srgbClr val="000000"/>
                </a:solidFill>
                <a:latin typeface="Bradley Hand ITC" panose="03070402050302030203" pitchFamily="66" charset="0"/>
              </a:rPr>
              <a:t>Managing Complexity</a:t>
            </a:r>
          </a:p>
        </p:txBody>
      </p:sp>
    </p:spTree>
    <p:extLst>
      <p:ext uri="{BB962C8B-B14F-4D97-AF65-F5344CB8AC3E}">
        <p14:creationId xmlns:p14="http://schemas.microsoft.com/office/powerpoint/2010/main" val="304927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 smtClean="0"/>
              <a:t>Accessible</a:t>
            </a:r>
          </a:p>
          <a:p>
            <a:pPr marL="0" indent="0">
              <a:buNone/>
            </a:pPr>
            <a:endParaRPr lang="en-CA" sz="1000" dirty="0" smtClean="0"/>
          </a:p>
          <a:p>
            <a:r>
              <a:rPr lang="en-CA" sz="4800" dirty="0" smtClean="0"/>
              <a:t>Avoid </a:t>
            </a:r>
            <a:r>
              <a:rPr lang="en-CA" sz="4800" dirty="0"/>
              <a:t>space constraints </a:t>
            </a:r>
            <a:endParaRPr lang="en-CA" sz="4800" dirty="0" smtClean="0"/>
          </a:p>
          <a:p>
            <a:r>
              <a:rPr lang="en-CA" sz="4800" dirty="0" smtClean="0"/>
              <a:t>Staggered start times</a:t>
            </a:r>
          </a:p>
          <a:p>
            <a:r>
              <a:rPr lang="en-CA" sz="4800" dirty="0" smtClean="0"/>
              <a:t>Individual or group</a:t>
            </a:r>
            <a:endParaRPr lang="en-CA" sz="4800" dirty="0"/>
          </a:p>
          <a:p>
            <a:endParaRPr lang="en-CA" sz="48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298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45741"/>
            <a:ext cx="12827939" cy="868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0675"/>
            <a:ext cx="18224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24348"/>
            <a:ext cx="171291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0925"/>
            <a:ext cx="12922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31707"/>
            <a:ext cx="1371674" cy="93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29862" y="5920130"/>
            <a:ext cx="33327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400" b="1" dirty="0">
                <a:latin typeface="Bradley Hand ITC" panose="03070402050302030203" pitchFamily="66" charset="0"/>
              </a:rPr>
              <a:t>L</a:t>
            </a:r>
            <a:r>
              <a:rPr lang="en-CA" sz="4400" b="1" dirty="0" smtClean="0">
                <a:latin typeface="Bradley Hand ITC" panose="03070402050302030203" pitchFamily="66" charset="0"/>
              </a:rPr>
              <a:t>ocation</a:t>
            </a:r>
            <a:endParaRPr lang="en-CA" sz="44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2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4800" dirty="0" smtClean="0"/>
              <a:t>Cost Effective</a:t>
            </a:r>
          </a:p>
          <a:p>
            <a:pPr marL="0" indent="0">
              <a:buNone/>
            </a:pPr>
            <a:endParaRPr lang="en-CA" sz="1000" dirty="0" smtClean="0"/>
          </a:p>
          <a:p>
            <a:r>
              <a:rPr lang="en-CA" sz="4800" dirty="0" err="1" smtClean="0"/>
              <a:t>OpenLabyrinth</a:t>
            </a:r>
            <a:endParaRPr lang="en-CA" sz="4800" dirty="0" smtClean="0"/>
          </a:p>
          <a:p>
            <a:r>
              <a:rPr lang="en-CA" sz="4800" dirty="0" smtClean="0"/>
              <a:t>Faculty expertise</a:t>
            </a:r>
          </a:p>
          <a:p>
            <a:r>
              <a:rPr lang="en-CA" sz="4800" dirty="0" smtClean="0"/>
              <a:t>Personal computer</a:t>
            </a:r>
            <a:endParaRPr lang="en-CA" sz="48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62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800" dirty="0" smtClean="0"/>
              <a:t>What we have learned</a:t>
            </a:r>
          </a:p>
          <a:p>
            <a:pPr marL="0" indent="0">
              <a:buNone/>
            </a:pPr>
            <a:endParaRPr lang="en-CA" sz="1000" dirty="0" smtClean="0"/>
          </a:p>
          <a:p>
            <a:r>
              <a:rPr lang="en-CA" sz="4800" dirty="0" smtClean="0"/>
              <a:t>Response types</a:t>
            </a:r>
          </a:p>
          <a:p>
            <a:r>
              <a:rPr lang="en-CA" sz="4800" dirty="0" smtClean="0"/>
              <a:t>Terminology</a:t>
            </a:r>
          </a:p>
          <a:p>
            <a:r>
              <a:rPr lang="en-CA" sz="4800" dirty="0" smtClean="0"/>
              <a:t>Complexity</a:t>
            </a:r>
          </a:p>
          <a:p>
            <a:r>
              <a:rPr lang="en-CA" sz="4800" dirty="0" smtClean="0"/>
              <a:t>Facilitator Training</a:t>
            </a:r>
          </a:p>
          <a:p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24179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F5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" y="-1230314"/>
            <a:ext cx="10475640" cy="808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100" y="1340768"/>
            <a:ext cx="284380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I really realized in a new way that it’s not just bad skills that can cause unsafe situations but words as well.</a:t>
            </a:r>
          </a:p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3</a:t>
            </a:r>
            <a:r>
              <a:rPr lang="en-US" sz="2400" b="1" baseline="30000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rd</a:t>
            </a:r>
            <a:r>
              <a:rPr lang="en-US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 year nursing student</a:t>
            </a:r>
            <a:endParaRPr lang="en-CA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5760640" cy="602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800" dirty="0" smtClean="0"/>
              <a:t>Looking Ahead</a:t>
            </a:r>
          </a:p>
          <a:p>
            <a:pPr marL="0" indent="0">
              <a:buNone/>
            </a:pPr>
            <a:endParaRPr lang="en-CA" sz="1000" dirty="0" smtClean="0"/>
          </a:p>
          <a:p>
            <a:pPr lvl="1"/>
            <a:r>
              <a:rPr lang="en-CA" sz="4800" dirty="0" smtClean="0"/>
              <a:t>Fine tune the process</a:t>
            </a:r>
          </a:p>
          <a:p>
            <a:pPr lvl="1"/>
            <a:r>
              <a:rPr lang="en-CA" sz="4800" dirty="0" smtClean="0"/>
              <a:t>Develop scripts</a:t>
            </a:r>
          </a:p>
          <a:p>
            <a:pPr lvl="1"/>
            <a:r>
              <a:rPr lang="en-CA" sz="4800" dirty="0" smtClean="0"/>
              <a:t>Explore the parameters</a:t>
            </a:r>
            <a:endParaRPr lang="en-CA" sz="32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-675456"/>
            <a:ext cx="7590819" cy="893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2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4800" dirty="0" smtClean="0"/>
              <a:t>Incorporate </a:t>
            </a:r>
            <a:r>
              <a:rPr lang="en-CA" sz="4800" dirty="0" smtClean="0"/>
              <a:t>language into simulation, to develop contextually relevant therapeutic communication skills</a:t>
            </a:r>
            <a:endParaRPr lang="en-CA" sz="4800" dirty="0"/>
          </a:p>
          <a:p>
            <a:pPr algn="ctr"/>
            <a:endParaRPr lang="en-CA" sz="4800" dirty="0" smtClean="0"/>
          </a:p>
          <a:p>
            <a:pPr algn="ctr"/>
            <a:endParaRPr lang="en-CA" sz="4800" dirty="0"/>
          </a:p>
        </p:txBody>
      </p:sp>
    </p:spTree>
    <p:extLst>
      <p:ext uri="{BB962C8B-B14F-4D97-AF65-F5344CB8AC3E}">
        <p14:creationId xmlns:p14="http://schemas.microsoft.com/office/powerpoint/2010/main" val="279556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Thank you/Acknowledgements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sz="1800" dirty="0" smtClean="0"/>
          </a:p>
          <a:p>
            <a:r>
              <a:rPr lang="en-CA" sz="1800" dirty="0" smtClean="0"/>
              <a:t>Support </a:t>
            </a:r>
            <a:r>
              <a:rPr lang="en-CA" sz="1800" dirty="0"/>
              <a:t>for development of </a:t>
            </a:r>
            <a:r>
              <a:rPr lang="en-CA" sz="1800" dirty="0" err="1"/>
              <a:t>OpenLabyrinth</a:t>
            </a:r>
            <a:r>
              <a:rPr lang="en-CA" sz="1800" dirty="0"/>
              <a:t> as an educational research platform, exceeding its original roots as a virtual patient authoring application, has been provided through a variety of research and development grants. </a:t>
            </a:r>
            <a:endParaRPr lang="en-CA" sz="1800" dirty="0" smtClean="0"/>
          </a:p>
          <a:p>
            <a:endParaRPr lang="en-CA" sz="1800" dirty="0"/>
          </a:p>
          <a:p>
            <a:r>
              <a:rPr lang="en-CA" sz="1800" dirty="0" err="1"/>
              <a:t>OpenLabyrinth</a:t>
            </a:r>
            <a:r>
              <a:rPr lang="en-CA" sz="1800" dirty="0"/>
              <a:t> is free open-source, open-standard, web-based software. Its development is guided by the </a:t>
            </a:r>
            <a:r>
              <a:rPr lang="en-CA" sz="1800" dirty="0" err="1"/>
              <a:t>OpenLabyrinth</a:t>
            </a:r>
            <a:r>
              <a:rPr lang="en-CA" sz="1800" dirty="0"/>
              <a:t> Development Consortium, including the University of Calgary, St George’s University London, </a:t>
            </a:r>
            <a:r>
              <a:rPr lang="en-CA" sz="1800" dirty="0" err="1"/>
              <a:t>Karolinska</a:t>
            </a:r>
            <a:r>
              <a:rPr lang="en-CA" sz="1800" dirty="0"/>
              <a:t> </a:t>
            </a:r>
            <a:r>
              <a:rPr lang="en-CA" sz="1800" dirty="0" err="1"/>
              <a:t>Institut</a:t>
            </a:r>
            <a:r>
              <a:rPr lang="en-CA" sz="1800" dirty="0"/>
              <a:t>, Aristotle University Thessaloniki, </a:t>
            </a:r>
            <a:r>
              <a:rPr lang="en-CA" sz="1800" dirty="0" smtClean="0"/>
              <a:t>and Queens </a:t>
            </a:r>
            <a:r>
              <a:rPr lang="en-CA" sz="1800" dirty="0"/>
              <a:t>University </a:t>
            </a:r>
            <a:r>
              <a:rPr lang="en-CA" sz="1800" dirty="0" smtClean="0"/>
              <a:t>Ontario. 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5778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003232" cy="5424264"/>
          </a:xfrm>
        </p:spPr>
        <p:txBody>
          <a:bodyPr>
            <a:normAutofit/>
          </a:bodyPr>
          <a:lstStyle/>
          <a:p>
            <a:pPr marL="274320" lvl="1" indent="0">
              <a:buNone/>
            </a:pPr>
            <a:r>
              <a:rPr lang="en-CA" sz="4800" dirty="0" smtClean="0"/>
              <a:t>Want to know more</a:t>
            </a:r>
          </a:p>
          <a:p>
            <a:pPr marL="274320" lvl="1" indent="0">
              <a:buNone/>
            </a:pPr>
            <a:endParaRPr lang="en-CA" sz="1000" dirty="0"/>
          </a:p>
          <a:p>
            <a:pPr lvl="1"/>
            <a:r>
              <a:rPr lang="en-CA" sz="4800" dirty="0" smtClean="0"/>
              <a:t>Contact Michelle Cullen at mcullen@ucalgary.ca</a:t>
            </a:r>
            <a:endParaRPr lang="en-CA" sz="4800" dirty="0"/>
          </a:p>
          <a:p>
            <a:pPr lvl="1"/>
            <a:r>
              <a:rPr lang="en-CA" sz="4800" dirty="0"/>
              <a:t>Tiny.cc – needs to point to a web page (open lab)</a:t>
            </a:r>
          </a:p>
          <a:p>
            <a:pPr lvl="1"/>
            <a:endParaRPr lang="en-CA" sz="48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368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34" y="1600200"/>
            <a:ext cx="7338131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671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24407"/>
            <a:ext cx="9152384" cy="684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0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8217"/>
            <a:ext cx="9744999" cy="792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36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65669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03012" y="3244334"/>
            <a:ext cx="173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latin typeface="Bradley Hand ITC" panose="03070402050302030203" pitchFamily="66" charset="0"/>
              </a:rPr>
              <a:t>creating change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7624" y="1556792"/>
            <a:ext cx="39805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creating </a:t>
            </a:r>
            <a:r>
              <a:rPr lang="en-CA" sz="4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16548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sz="4800" dirty="0" smtClean="0"/>
              <a:t>Turk Talk: </a:t>
            </a:r>
          </a:p>
          <a:p>
            <a:pPr marL="0" indent="0">
              <a:buNone/>
            </a:pPr>
            <a:r>
              <a:rPr lang="en-CA" sz="4800" dirty="0" smtClean="0"/>
              <a:t>A means of incorporating human interaction within a computer based simulation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43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031331"/>
              </p:ext>
            </p:extLst>
          </p:nvPr>
        </p:nvGraphicFramePr>
        <p:xfrm>
          <a:off x="-540568" y="0"/>
          <a:ext cx="9910092" cy="7152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357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Do we have a simpler version of the first three lines of this chart</a:t>
            </a:r>
            <a:endParaRPr lang="en-C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9444"/>
            <a:ext cx="8572260" cy="530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35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Simpler graph of 1</a:t>
            </a:r>
            <a:r>
              <a:rPr lang="en-US" baseline="30000" dirty="0" smtClean="0"/>
              <a:t>st</a:t>
            </a:r>
            <a:r>
              <a:rPr lang="en-US" dirty="0" smtClean="0"/>
              <a:t> 3 rows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0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6620</TotalTime>
  <Words>1128</Words>
  <Application>Microsoft Macintosh PowerPoint</Application>
  <PresentationFormat>On-screen Show (4:3)</PresentationFormat>
  <Paragraphs>177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Bradley Hand ITC</vt:lpstr>
      <vt:lpstr>Calibri</vt:lpstr>
      <vt:lpstr>Arial</vt:lpstr>
      <vt:lpstr>Clarity</vt:lpstr>
      <vt:lpstr>Turk Talk: A Hybrid approach to teaching therapeutic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we have a simpler version of the first three lines of this chart</vt:lpstr>
      <vt:lpstr>Simpler graph of 1st 3 rows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you/Acknowledgements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WNRCASN 2016</dc:title>
  <dc:creator>michelle</dc:creator>
  <cp:lastModifiedBy>David Topps</cp:lastModifiedBy>
  <cp:revision>91</cp:revision>
  <cp:lastPrinted>2016-02-08T21:42:38Z</cp:lastPrinted>
  <dcterms:created xsi:type="dcterms:W3CDTF">2016-01-19T18:56:21Z</dcterms:created>
  <dcterms:modified xsi:type="dcterms:W3CDTF">2016-02-16T04:32:19Z</dcterms:modified>
</cp:coreProperties>
</file>